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4"/>
  </p:notesMasterIdLst>
  <p:sldIdLst>
    <p:sldId id="257" r:id="rId2"/>
    <p:sldId id="258" r:id="rId3"/>
    <p:sldId id="259" r:id="rId4"/>
    <p:sldId id="269" r:id="rId5"/>
    <p:sldId id="260" r:id="rId6"/>
    <p:sldId id="261" r:id="rId7"/>
    <p:sldId id="262" r:id="rId8"/>
    <p:sldId id="264" r:id="rId9"/>
    <p:sldId id="265" r:id="rId10"/>
    <p:sldId id="266" r:id="rId11"/>
    <p:sldId id="267" r:id="rId12"/>
    <p:sldId id="268"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3" d="100"/>
          <a:sy n="103" d="100"/>
        </p:scale>
        <p:origin x="234" y="10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0706AD2-4584-498F-819E-AC31960D7B88}" type="datetimeFigureOut">
              <a:rPr lang="en-US" smtClean="0"/>
              <a:t>2/23/2016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094E4A1-2A54-4414-8AAD-0AC89F60820A}" type="slidenum">
              <a:rPr lang="en-US" smtClean="0"/>
              <a:t>‹#›</a:t>
            </a:fld>
            <a:endParaRPr lang="en-US"/>
          </a:p>
        </p:txBody>
      </p:sp>
    </p:spTree>
    <p:extLst>
      <p:ext uri="{BB962C8B-B14F-4D97-AF65-F5344CB8AC3E}">
        <p14:creationId xmlns:p14="http://schemas.microsoft.com/office/powerpoint/2010/main" val="13353367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68852B8-C42F-4890-A935-CA0CB4F48E82}" type="slidenum">
              <a:rPr lang="en-US" smtClean="0"/>
              <a:pPr/>
              <a:t>6</a:t>
            </a:fld>
            <a:endParaRPr lang="en-US"/>
          </a:p>
        </p:txBody>
      </p:sp>
    </p:spTree>
    <p:extLst>
      <p:ext uri="{BB962C8B-B14F-4D97-AF65-F5344CB8AC3E}">
        <p14:creationId xmlns:p14="http://schemas.microsoft.com/office/powerpoint/2010/main" val="354142045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3">
        <a:schemeClr val="bg2"/>
      </p:bgRef>
    </p:bg>
    <p:spTree>
      <p:nvGrpSpPr>
        <p:cNvPr id="1" name=""/>
        <p:cNvGrpSpPr/>
        <p:nvPr/>
      </p:nvGrpSpPr>
      <p:grpSpPr>
        <a:xfrm>
          <a:off x="0" y="0"/>
          <a:ext cx="0" cy="0"/>
          <a:chOff x="0" y="0"/>
          <a:chExt cx="0" cy="0"/>
        </a:xfrm>
      </p:grpSpPr>
      <p:pic>
        <p:nvPicPr>
          <p:cNvPr id="7" name="Picture 6" descr="CoverOverlay.png"/>
          <p:cNvPicPr>
            <a:picLocks noChangeAspect="1"/>
          </p:cNvPicPr>
          <p:nvPr/>
        </p:nvPicPr>
        <p:blipFill>
          <a:blip r:embed="rId2" cstate="print"/>
          <a:stretch>
            <a:fillRect/>
          </a:stretch>
        </p:blipFill>
        <p:spPr>
          <a:xfrm>
            <a:off x="0" y="0"/>
            <a:ext cx="9144000" cy="6858000"/>
          </a:xfrm>
          <a:prstGeom prst="rect">
            <a:avLst/>
          </a:prstGeom>
        </p:spPr>
      </p:pic>
      <p:sp>
        <p:nvSpPr>
          <p:cNvPr id="4" name="Date Placeholder 3"/>
          <p:cNvSpPr>
            <a:spLocks noGrp="1"/>
          </p:cNvSpPr>
          <p:nvPr>
            <p:ph type="dt" sz="half" idx="10"/>
          </p:nvPr>
        </p:nvSpPr>
        <p:spPr/>
        <p:txBody>
          <a:bodyPr/>
          <a:lstStyle>
            <a:lvl1pPr>
              <a:defRPr>
                <a:solidFill>
                  <a:schemeClr val="tx2"/>
                </a:solidFill>
              </a:defRPr>
            </a:lvl1pPr>
          </a:lstStyle>
          <a:p>
            <a:fld id="{1ED8DB23-41A7-4729-81B2-592C6A2F3B4A}" type="datetimeFigureOut">
              <a:rPr lang="en-US" smtClean="0"/>
              <a:t>2/23/2016</a:t>
            </a:fld>
            <a:endParaRPr lang="en-US"/>
          </a:p>
        </p:txBody>
      </p:sp>
      <p:sp>
        <p:nvSpPr>
          <p:cNvPr id="5" name="Footer Placeholder 4"/>
          <p:cNvSpPr>
            <a:spLocks noGrp="1"/>
          </p:cNvSpPr>
          <p:nvPr>
            <p:ph type="ftr" sz="quarter" idx="11"/>
          </p:nvPr>
        </p:nvSpPr>
        <p:spPr/>
        <p:txBody>
          <a:bodyPr/>
          <a:lstStyle>
            <a:lvl1pPr>
              <a:defRPr>
                <a:solidFill>
                  <a:schemeClr val="tx2"/>
                </a:solidFill>
              </a:defRPr>
            </a:lvl1pPr>
          </a:lstStyle>
          <a:p>
            <a:endParaRPr lang="en-US"/>
          </a:p>
        </p:txBody>
      </p:sp>
      <p:sp>
        <p:nvSpPr>
          <p:cNvPr id="6" name="Slide Number Placeholder 5"/>
          <p:cNvSpPr>
            <a:spLocks noGrp="1"/>
          </p:cNvSpPr>
          <p:nvPr>
            <p:ph type="sldNum" sz="quarter" idx="12"/>
          </p:nvPr>
        </p:nvSpPr>
        <p:spPr/>
        <p:txBody>
          <a:bodyPr/>
          <a:lstStyle>
            <a:lvl1pPr>
              <a:defRPr>
                <a:solidFill>
                  <a:schemeClr val="tx2"/>
                </a:solidFill>
              </a:defRPr>
            </a:lvl1pPr>
          </a:lstStyle>
          <a:p>
            <a:fld id="{6D4EE1A2-7B97-42A6-AD63-2E0E42E9D2B5}" type="slidenum">
              <a:rPr lang="en-US" smtClean="0"/>
              <a:t>‹#›</a:t>
            </a:fld>
            <a:endParaRPr lang="en-US"/>
          </a:p>
        </p:txBody>
      </p:sp>
      <p:grpSp>
        <p:nvGrpSpPr>
          <p:cNvPr id="8" name="Group 7"/>
          <p:cNvGrpSpPr/>
          <p:nvPr/>
        </p:nvGrpSpPr>
        <p:grpSpPr>
          <a:xfrm>
            <a:off x="1194101" y="2887530"/>
            <a:ext cx="6779110" cy="923330"/>
            <a:chOff x="1172584" y="1381459"/>
            <a:chExt cx="6779110" cy="923330"/>
          </a:xfrm>
          <a:effectLst>
            <a:outerShdw blurRad="38100" dist="12700" dir="16200000" rotWithShape="0">
              <a:prstClr val="black">
                <a:alpha val="30000"/>
              </a:prstClr>
            </a:outerShdw>
          </a:effectLst>
        </p:grpSpPr>
        <p:sp>
          <p:nvSpPr>
            <p:cNvPr id="9" name="TextBox 8"/>
            <p:cNvSpPr txBox="1"/>
            <p:nvPr/>
          </p:nvSpPr>
          <p:spPr>
            <a:xfrm>
              <a:off x="4147073" y="1381459"/>
              <a:ext cx="877163" cy="923330"/>
            </a:xfrm>
            <a:prstGeom prst="rect">
              <a:avLst/>
            </a:prstGeom>
            <a:noFill/>
          </p:spPr>
          <p:txBody>
            <a:bodyPr wrap="none" rtlCol="0">
              <a:spAutoFit/>
            </a:bodyPr>
            <a:lstStyle/>
            <a:p>
              <a:r>
                <a:rPr lang="en-US" sz="5400" dirty="0" smtClean="0">
                  <a:ln w="3175">
                    <a:solidFill>
                      <a:schemeClr val="tx2">
                        <a:alpha val="60000"/>
                      </a:schemeClr>
                    </a:solidFill>
                  </a:ln>
                  <a:solidFill>
                    <a:schemeClr val="tx2">
                      <a:lumMod val="90000"/>
                    </a:schemeClr>
                  </a:solidFill>
                  <a:effectLst>
                    <a:outerShdw blurRad="34925" dist="12700" dir="14400000" algn="ctr" rotWithShape="0">
                      <a:srgbClr val="000000">
                        <a:alpha val="21000"/>
                      </a:srgbClr>
                    </a:outerShdw>
                  </a:effectLst>
                  <a:latin typeface="Wingdings" pitchFamily="2" charset="2"/>
                </a:rPr>
                <a:t></a:t>
              </a:r>
              <a:endParaRPr lang="en-US" sz="5400" dirty="0">
                <a:ln w="3175">
                  <a:solidFill>
                    <a:schemeClr val="tx2">
                      <a:alpha val="60000"/>
                    </a:schemeClr>
                  </a:solidFill>
                </a:ln>
                <a:solidFill>
                  <a:schemeClr val="tx2">
                    <a:lumMod val="90000"/>
                  </a:schemeClr>
                </a:solidFill>
                <a:effectLst>
                  <a:outerShdw blurRad="34925" dist="12700" dir="14400000" algn="ctr" rotWithShape="0">
                    <a:srgbClr val="000000">
                      <a:alpha val="21000"/>
                    </a:srgbClr>
                  </a:outerShdw>
                </a:effectLst>
                <a:latin typeface="Wingdings" pitchFamily="2" charset="2"/>
              </a:endParaRPr>
            </a:p>
          </p:txBody>
        </p:sp>
        <p:cxnSp>
          <p:nvCxnSpPr>
            <p:cNvPr id="10" name="Straight Connector 9"/>
            <p:cNvCxnSpPr/>
            <p:nvPr/>
          </p:nvCxnSpPr>
          <p:spPr>
            <a:xfrm rot="10800000">
              <a:off x="1172584" y="1925620"/>
              <a:ext cx="3119718" cy="1588"/>
            </a:xfrm>
            <a:prstGeom prst="line">
              <a:avLst/>
            </a:prstGeom>
            <a:ln>
              <a:solidFill>
                <a:schemeClr val="tx2">
                  <a:lumMod val="90000"/>
                </a:schemeClr>
              </a:solidFill>
            </a:ln>
            <a:effectLst/>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0800000">
              <a:off x="4831976" y="1922930"/>
              <a:ext cx="3119718" cy="1588"/>
            </a:xfrm>
            <a:prstGeom prst="line">
              <a:avLst/>
            </a:prstGeom>
            <a:ln>
              <a:solidFill>
                <a:schemeClr val="tx2">
                  <a:lumMod val="90000"/>
                </a:schemeClr>
              </a:solidFill>
            </a:ln>
            <a:effectLst/>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1183341" y="1387737"/>
            <a:ext cx="6777318" cy="1731982"/>
          </a:xfrm>
        </p:spPr>
        <p:txBody>
          <a:bodyPr anchor="b"/>
          <a:lstStyle>
            <a:lvl1pPr>
              <a:defRPr>
                <a:ln w="3175">
                  <a:solidFill>
                    <a:schemeClr val="tx1">
                      <a:alpha val="65000"/>
                    </a:schemeClr>
                  </a:solidFill>
                </a:ln>
                <a:solidFill>
                  <a:schemeClr val="tx1"/>
                </a:solidFill>
                <a:effectLst>
                  <a:outerShdw blurRad="25400" dist="12700" dir="14220000" rotWithShape="0">
                    <a:prstClr val="black">
                      <a:alpha val="50000"/>
                    </a:prstClr>
                  </a:outerShdw>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1371600" y="3767862"/>
            <a:ext cx="6400800" cy="1752600"/>
          </a:xfrm>
        </p:spPr>
        <p:txBody>
          <a:bodyPr/>
          <a:lstStyle>
            <a:lvl1pPr marL="0" indent="0" algn="ctr">
              <a:buNone/>
              <a:defRPr>
                <a:solidFill>
                  <a:schemeClr val="tx1"/>
                </a:solidFill>
                <a:effectLst>
                  <a:outerShdw blurRad="34925" dist="12700" dir="14400000" rotWithShape="0">
                    <a:prstClr val="black">
                      <a:alpha val="21000"/>
                    </a:prstClr>
                  </a:outerShdw>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ED8DB23-41A7-4729-81B2-592C6A2F3B4A}" type="datetimeFigureOut">
              <a:rPr lang="en-US" smtClean="0"/>
              <a:t>2/23/2016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D4EE1A2-7B97-42A6-AD63-2E0E42E9D2B5}" type="slidenum">
              <a:rPr lang="en-US" smtClean="0"/>
              <a:t>‹#›</a:t>
            </a:fld>
            <a:endParaRPr lang="en-US"/>
          </a:p>
        </p:txBody>
      </p:sp>
      <p:grpSp>
        <p:nvGrpSpPr>
          <p:cNvPr id="11" name="Group 10"/>
          <p:cNvGrpSpPr/>
          <p:nvPr/>
        </p:nvGrpSpPr>
        <p:grpSpPr>
          <a:xfrm>
            <a:off x="1172584" y="1392217"/>
            <a:ext cx="6779110" cy="923330"/>
            <a:chOff x="1172584" y="1381459"/>
            <a:chExt cx="6779110" cy="923330"/>
          </a:xfrm>
        </p:grpSpPr>
        <p:sp>
          <p:nvSpPr>
            <p:cNvPr id="15" name="TextBox 14"/>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6" name="Straight Connector 15"/>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66560" y="559398"/>
            <a:ext cx="1678193" cy="556676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88488" y="849854"/>
            <a:ext cx="5507917" cy="502382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ED8DB23-41A7-4729-81B2-592C6A2F3B4A}" type="datetimeFigureOut">
              <a:rPr lang="en-US" smtClean="0"/>
              <a:t>2/23/2016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D4EE1A2-7B97-42A6-AD63-2E0E42E9D2B5}" type="slidenum">
              <a:rPr lang="en-US" smtClean="0"/>
              <a:t>‹#›</a:t>
            </a:fld>
            <a:endParaRPr lang="en-US"/>
          </a:p>
        </p:txBody>
      </p:sp>
      <p:grpSp>
        <p:nvGrpSpPr>
          <p:cNvPr id="11" name="Group 10"/>
          <p:cNvGrpSpPr/>
          <p:nvPr/>
        </p:nvGrpSpPr>
        <p:grpSpPr>
          <a:xfrm rot="5400000">
            <a:off x="3909050" y="2880823"/>
            <a:ext cx="5480154" cy="923330"/>
            <a:chOff x="1815339" y="1381459"/>
            <a:chExt cx="5480154" cy="923330"/>
          </a:xfrm>
        </p:grpSpPr>
        <p:sp>
          <p:nvSpPr>
            <p:cNvPr id="12" name="TextBox 11"/>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3" name="Straight Connector 12"/>
            <p:cNvCxnSpPr/>
            <p:nvPr/>
          </p:nvCxnSpPr>
          <p:spPr>
            <a:xfrm flipH="1" flipV="1">
              <a:off x="1815339" y="1924709"/>
              <a:ext cx="2468880" cy="2505"/>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10800000">
              <a:off x="4826613" y="1927417"/>
              <a:ext cx="2468880"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ED8DB23-41A7-4729-81B2-592C6A2F3B4A}" type="datetimeFigureOut">
              <a:rPr lang="en-US" smtClean="0"/>
              <a:t>2/23/2016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D4EE1A2-7B97-42A6-AD63-2E0E42E9D2B5}" type="slidenum">
              <a:rPr lang="en-US" smtClean="0"/>
              <a:t>‹#›</a:t>
            </a:fld>
            <a:endParaRPr lang="en-US"/>
          </a:p>
        </p:txBody>
      </p:sp>
      <p:sp>
        <p:nvSpPr>
          <p:cNvPr id="11" name="Title 10"/>
          <p:cNvSpPr>
            <a:spLocks noGrp="1"/>
          </p:cNvSpPr>
          <p:nvPr>
            <p:ph type="title"/>
          </p:nvPr>
        </p:nvSpPr>
        <p:spPr/>
        <p:txBody>
          <a:bodyPr/>
          <a:lstStyle/>
          <a:p>
            <a:r>
              <a:rPr lang="en-US" smtClean="0"/>
              <a:t>Click to edit Master title style</a:t>
            </a:r>
            <a:endParaRPr lang="en-US"/>
          </a:p>
        </p:txBody>
      </p:sp>
      <p:grpSp>
        <p:nvGrpSpPr>
          <p:cNvPr id="12" name="Group 11"/>
          <p:cNvGrpSpPr/>
          <p:nvPr/>
        </p:nvGrpSpPr>
        <p:grpSpPr>
          <a:xfrm>
            <a:off x="1172584" y="1392217"/>
            <a:ext cx="6779110" cy="923330"/>
            <a:chOff x="1172584" y="1381459"/>
            <a:chExt cx="6779110" cy="923330"/>
          </a:xfrm>
        </p:grpSpPr>
        <p:sp>
          <p:nvSpPr>
            <p:cNvPr id="13" name="TextBox 12"/>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4" name="Straight Connector 13"/>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pic>
        <p:nvPicPr>
          <p:cNvPr id="12" name="Picture 11" descr="CoverOverlay.png"/>
          <p:cNvPicPr>
            <a:picLocks noChangeAspect="1"/>
          </p:cNvPicPr>
          <p:nvPr/>
        </p:nvPicPr>
        <p:blipFill>
          <a:blip r:embed="rId2" cstate="print">
            <a:lum/>
          </a:blip>
          <a:stretch>
            <a:fillRect/>
          </a:stretch>
        </p:blipFill>
        <p:spPr>
          <a:xfrm>
            <a:off x="0" y="0"/>
            <a:ext cx="9144000" cy="6858000"/>
          </a:xfrm>
          <a:prstGeom prst="rect">
            <a:avLst/>
          </a:prstGeom>
        </p:spPr>
      </p:pic>
      <p:grpSp>
        <p:nvGrpSpPr>
          <p:cNvPr id="7" name="Group 7"/>
          <p:cNvGrpSpPr/>
          <p:nvPr/>
        </p:nvGrpSpPr>
        <p:grpSpPr>
          <a:xfrm>
            <a:off x="1172584" y="2887579"/>
            <a:ext cx="6779110" cy="923330"/>
            <a:chOff x="1172584" y="1381459"/>
            <a:chExt cx="6779110" cy="923330"/>
          </a:xfrm>
        </p:grpSpPr>
        <p:sp>
          <p:nvSpPr>
            <p:cNvPr id="9" name="TextBox 8"/>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0" name="Straight Connector 9"/>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0800000">
              <a:off x="4831976" y="1927412"/>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nvPr>
        </p:nvSpPr>
        <p:spPr>
          <a:xfrm>
            <a:off x="690040" y="1204857"/>
            <a:ext cx="7754713" cy="1910716"/>
          </a:xfrm>
        </p:spPr>
        <p:txBody>
          <a:bodyPr anchor="b"/>
          <a:lstStyle>
            <a:lvl1pPr algn="ctr">
              <a:defRPr sz="5400" b="0" cap="none" baseline="0">
                <a:solidFill>
                  <a:schemeClr val="tx2"/>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699248" y="3767316"/>
            <a:ext cx="7734747" cy="1500187"/>
          </a:xfrm>
        </p:spPr>
        <p:txBody>
          <a:bodyPr anchor="t"/>
          <a:lstStyle>
            <a:lvl1pPr marL="0" indent="0" algn="ct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ED8DB23-41A7-4729-81B2-592C6A2F3B4A}" type="datetimeFigureOut">
              <a:rPr lang="en-US" smtClean="0"/>
              <a:t>2/23/2016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D4EE1A2-7B97-42A6-AD63-2E0E42E9D2B5}"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1ED8DB23-41A7-4729-81B2-592C6A2F3B4A}" type="datetimeFigureOut">
              <a:rPr lang="en-US" smtClean="0"/>
              <a:t>2/23/2016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D4EE1A2-7B97-42A6-AD63-2E0E42E9D2B5}" type="slidenum">
              <a:rPr lang="en-US" smtClean="0"/>
              <a:t>‹#›</a:t>
            </a:fld>
            <a:endParaRPr lang="en-US"/>
          </a:p>
        </p:txBody>
      </p:sp>
      <p:sp>
        <p:nvSpPr>
          <p:cNvPr id="12" name="Title 11"/>
          <p:cNvSpPr>
            <a:spLocks noGrp="1"/>
          </p:cNvSpPr>
          <p:nvPr>
            <p:ph type="title"/>
          </p:nvPr>
        </p:nvSpPr>
        <p:spPr/>
        <p:txBody>
          <a:bodyPr/>
          <a:lstStyle>
            <a:lvl1pPr>
              <a:defRPr>
                <a:solidFill>
                  <a:schemeClr val="tx2"/>
                </a:solidFill>
              </a:defRPr>
            </a:lvl1pPr>
          </a:lstStyle>
          <a:p>
            <a:r>
              <a:rPr lang="en-US" smtClean="0"/>
              <a:t>Click to edit Master title style</a:t>
            </a:r>
            <a:endParaRPr lang="en-US" dirty="0"/>
          </a:p>
        </p:txBody>
      </p:sp>
      <p:grpSp>
        <p:nvGrpSpPr>
          <p:cNvPr id="13" name="Group 12"/>
          <p:cNvGrpSpPr/>
          <p:nvPr/>
        </p:nvGrpSpPr>
        <p:grpSpPr>
          <a:xfrm>
            <a:off x="1172584" y="1392217"/>
            <a:ext cx="6779110" cy="923330"/>
            <a:chOff x="1172584" y="1381459"/>
            <a:chExt cx="6779110" cy="923330"/>
          </a:xfrm>
        </p:grpSpPr>
        <p:sp>
          <p:nvSpPr>
            <p:cNvPr id="14" name="TextBox 13"/>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5" name="Straight Connector 14"/>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8" name="Content Placeholder 7"/>
          <p:cNvSpPr>
            <a:spLocks noGrp="1"/>
          </p:cNvSpPr>
          <p:nvPr>
            <p:ph sz="quarter" idx="13"/>
          </p:nvPr>
        </p:nvSpPr>
        <p:spPr>
          <a:xfrm>
            <a:off x="685800" y="2240280"/>
            <a:ext cx="3803904" cy="387705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0" name="Content Placeholder 9"/>
          <p:cNvSpPr>
            <a:spLocks noGrp="1"/>
          </p:cNvSpPr>
          <p:nvPr>
            <p:ph sz="quarter" idx="14"/>
          </p:nvPr>
        </p:nvSpPr>
        <p:spPr>
          <a:xfrm>
            <a:off x="4645151" y="2240280"/>
            <a:ext cx="3803904" cy="387705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051560" y="2240280"/>
            <a:ext cx="3442446" cy="658368"/>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88488" y="2947595"/>
            <a:ext cx="3803904" cy="317296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02306" y="2240280"/>
            <a:ext cx="3447288" cy="658368"/>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944368"/>
            <a:ext cx="3799728" cy="317296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1ED8DB23-41A7-4729-81B2-592C6A2F3B4A}" type="datetimeFigureOut">
              <a:rPr lang="en-US" smtClean="0"/>
              <a:t>2/23/2016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D4EE1A2-7B97-42A6-AD63-2E0E42E9D2B5}" type="slidenum">
              <a:rPr lang="en-US" smtClean="0"/>
              <a:t>‹#›</a:t>
            </a:fld>
            <a:endParaRPr lang="en-US"/>
          </a:p>
        </p:txBody>
      </p:sp>
      <p:grpSp>
        <p:nvGrpSpPr>
          <p:cNvPr id="14" name="Group 13"/>
          <p:cNvGrpSpPr/>
          <p:nvPr/>
        </p:nvGrpSpPr>
        <p:grpSpPr>
          <a:xfrm>
            <a:off x="1172584" y="1392217"/>
            <a:ext cx="6779110" cy="923330"/>
            <a:chOff x="1172584" y="1381459"/>
            <a:chExt cx="6779110" cy="923330"/>
          </a:xfrm>
        </p:grpSpPr>
        <p:sp>
          <p:nvSpPr>
            <p:cNvPr id="16" name="TextBox 15"/>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7" name="Straight Connector 16"/>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1ED8DB23-41A7-4729-81B2-592C6A2F3B4A}" type="datetimeFigureOut">
              <a:rPr lang="en-US" smtClean="0"/>
              <a:t>2/23/2016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D4EE1A2-7B97-42A6-AD63-2E0E42E9D2B5}" type="slidenum">
              <a:rPr lang="en-US" smtClean="0"/>
              <a:t>‹#›</a:t>
            </a:fld>
            <a:endParaRPr lang="en-US"/>
          </a:p>
        </p:txBody>
      </p:sp>
      <p:grpSp>
        <p:nvGrpSpPr>
          <p:cNvPr id="10" name="Group 9"/>
          <p:cNvGrpSpPr/>
          <p:nvPr/>
        </p:nvGrpSpPr>
        <p:grpSpPr>
          <a:xfrm>
            <a:off x="1172584" y="1392217"/>
            <a:ext cx="6779110" cy="923330"/>
            <a:chOff x="1172584" y="1381459"/>
            <a:chExt cx="6779110" cy="923330"/>
          </a:xfrm>
        </p:grpSpPr>
        <p:sp>
          <p:nvSpPr>
            <p:cNvPr id="14" name="TextBox 13"/>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5" name="Straight Connector 14"/>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ED8DB23-41A7-4729-81B2-592C6A2F3B4A}" type="datetimeFigureOut">
              <a:rPr lang="en-US" smtClean="0"/>
              <a:t>2/23/2016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D4EE1A2-7B97-42A6-AD63-2E0E42E9D2B5}"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34579" y="1678195"/>
            <a:ext cx="3422483" cy="1886921"/>
          </a:xfrm>
        </p:spPr>
        <p:txBody>
          <a:bodyPr anchor="b"/>
          <a:lstStyle>
            <a:lvl1pPr algn="l">
              <a:defRPr sz="2800" b="0"/>
            </a:lvl1pPr>
          </a:lstStyle>
          <a:p>
            <a:r>
              <a:rPr lang="en-US" smtClean="0"/>
              <a:t>Click to edit Master title style</a:t>
            </a:r>
            <a:endParaRPr lang="en-US"/>
          </a:p>
        </p:txBody>
      </p:sp>
      <p:sp>
        <p:nvSpPr>
          <p:cNvPr id="3" name="Content Placeholder 2"/>
          <p:cNvSpPr>
            <a:spLocks noGrp="1"/>
          </p:cNvSpPr>
          <p:nvPr>
            <p:ph idx="1"/>
          </p:nvPr>
        </p:nvSpPr>
        <p:spPr>
          <a:xfrm>
            <a:off x="692001" y="559398"/>
            <a:ext cx="4116667" cy="5566765"/>
          </a:xfrm>
        </p:spPr>
        <p:txBody>
          <a:bodyPr anchor="ct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5034579" y="3603812"/>
            <a:ext cx="3411725" cy="2517289"/>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ED8DB23-41A7-4729-81B2-592C6A2F3B4A}" type="datetimeFigureOut">
              <a:rPr lang="en-US" smtClean="0"/>
              <a:t>2/23/2016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D4EE1A2-7B97-42A6-AD63-2E0E42E9D2B5}"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731" y="4668818"/>
            <a:ext cx="7767021" cy="644729"/>
          </a:xfrm>
        </p:spPr>
        <p:txBody>
          <a:bodyPr anchor="b"/>
          <a:lstStyle>
            <a:lvl1pPr algn="ctr">
              <a:defRPr sz="2800" b="0"/>
            </a:lvl1pPr>
          </a:lstStyle>
          <a:p>
            <a:r>
              <a:rPr lang="en-US" smtClean="0"/>
              <a:t>Click to edit Master title style</a:t>
            </a:r>
            <a:endParaRPr lang="en-US"/>
          </a:p>
        </p:txBody>
      </p:sp>
      <p:sp>
        <p:nvSpPr>
          <p:cNvPr id="3" name="Picture Placeholder 2"/>
          <p:cNvSpPr>
            <a:spLocks noGrp="1"/>
          </p:cNvSpPr>
          <p:nvPr>
            <p:ph type="pic" idx="1"/>
          </p:nvPr>
        </p:nvSpPr>
        <p:spPr>
          <a:xfrm rot="240000">
            <a:off x="2183792" y="666965"/>
            <a:ext cx="4772156" cy="3598016"/>
          </a:xfrm>
          <a:solidFill>
            <a:srgbClr val="FFFFFF">
              <a:shade val="85000"/>
            </a:srgbClr>
          </a:solidFill>
          <a:ln w="190500" cap="sq">
            <a:solidFill>
              <a:srgbClr val="FFFFFF"/>
            </a:solidFill>
            <a:miter lim="800000"/>
          </a:ln>
          <a:effectLst>
            <a:outerShdw blurRad="65000" dist="50800" dir="12900000" kx="195000" ky="145000" algn="tl" rotWithShape="0">
              <a:srgbClr val="000000">
                <a:alpha val="24000"/>
              </a:srgbClr>
            </a:outerShdw>
          </a:effectLst>
          <a:scene3d>
            <a:camera prst="orthographicFront">
              <a:rot lat="0" lon="0" rev="360000"/>
            </a:camera>
            <a:lightRig rig="twoPt" dir="t">
              <a:rot lat="0" lon="0" rev="7200000"/>
            </a:lightRig>
          </a:scene3d>
          <a:sp3d contourW="12700">
            <a:bevelT w="25400" h="19050"/>
            <a:contourClr>
              <a:srgbClr val="969696"/>
            </a:contourClr>
          </a:sp3d>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88489" y="5324306"/>
            <a:ext cx="7756264" cy="804862"/>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ED8DB23-41A7-4729-81B2-592C6A2F3B4A}" type="datetimeFigureOut">
              <a:rPr lang="en-US" smtClean="0"/>
              <a:t>2/23/2016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D4EE1A2-7B97-42A6-AD63-2E0E42E9D2B5}"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gradFill flip="none" rotWithShape="1">
            <a:gsLst>
              <a:gs pos="83000">
                <a:schemeClr val="bg1">
                  <a:alpha val="11000"/>
                </a:schemeClr>
              </a:gs>
              <a:gs pos="100000">
                <a:schemeClr val="bg2">
                  <a:lumMod val="75000"/>
                  <a:alpha val="23000"/>
                </a:schemeClr>
              </a:gs>
            </a:gsLst>
            <a:path path="rect">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688490" y="570156"/>
            <a:ext cx="7756263" cy="105425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699247" y="2248347"/>
            <a:ext cx="7745505" cy="3877815"/>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360378" y="6161442"/>
            <a:ext cx="2133600" cy="365125"/>
          </a:xfrm>
          <a:prstGeom prst="rect">
            <a:avLst/>
          </a:prstGeom>
        </p:spPr>
        <p:txBody>
          <a:bodyPr vert="horz" lIns="91440" tIns="45720" rIns="91440" bIns="45720" rtlCol="0" anchor="ctr"/>
          <a:lstStyle>
            <a:lvl1pPr algn="l">
              <a:defRPr sz="1200">
                <a:solidFill>
                  <a:schemeClr val="tx2"/>
                </a:solidFill>
              </a:defRPr>
            </a:lvl1pPr>
          </a:lstStyle>
          <a:p>
            <a:fld id="{1ED8DB23-41A7-4729-81B2-592C6A2F3B4A}" type="datetimeFigureOut">
              <a:rPr lang="en-US" smtClean="0"/>
              <a:t>2/23/2016</a:t>
            </a:fld>
            <a:endParaRPr lang="en-US"/>
          </a:p>
        </p:txBody>
      </p:sp>
      <p:sp>
        <p:nvSpPr>
          <p:cNvPr id="5" name="Footer Placeholder 4"/>
          <p:cNvSpPr>
            <a:spLocks noGrp="1"/>
          </p:cNvSpPr>
          <p:nvPr>
            <p:ph type="ftr" sz="quarter" idx="3"/>
          </p:nvPr>
        </p:nvSpPr>
        <p:spPr>
          <a:xfrm>
            <a:off x="3124200" y="6161442"/>
            <a:ext cx="2895600" cy="365125"/>
          </a:xfrm>
          <a:prstGeom prst="rect">
            <a:avLst/>
          </a:prstGeom>
        </p:spPr>
        <p:txBody>
          <a:bodyPr vert="horz" lIns="91440" tIns="45720" rIns="91440" bIns="45720" rtlCol="0" anchor="ctr"/>
          <a:lstStyle>
            <a:lvl1pPr algn="ctr">
              <a:defRPr sz="1200">
                <a:solidFill>
                  <a:schemeClr val="tx2"/>
                </a:solidFill>
              </a:defRPr>
            </a:lvl1pPr>
          </a:lstStyle>
          <a:p>
            <a:endParaRPr lang="en-US"/>
          </a:p>
        </p:txBody>
      </p:sp>
      <p:sp>
        <p:nvSpPr>
          <p:cNvPr id="6" name="Slide Number Placeholder 5"/>
          <p:cNvSpPr>
            <a:spLocks noGrp="1"/>
          </p:cNvSpPr>
          <p:nvPr>
            <p:ph type="sldNum" sz="quarter" idx="4"/>
          </p:nvPr>
        </p:nvSpPr>
        <p:spPr>
          <a:xfrm>
            <a:off x="6639264" y="6161442"/>
            <a:ext cx="2133600" cy="365125"/>
          </a:xfrm>
          <a:prstGeom prst="rect">
            <a:avLst/>
          </a:prstGeom>
        </p:spPr>
        <p:txBody>
          <a:bodyPr vert="horz" lIns="91440" tIns="45720" rIns="91440" bIns="45720" rtlCol="0" anchor="ctr"/>
          <a:lstStyle>
            <a:lvl1pPr algn="r">
              <a:defRPr sz="1200">
                <a:solidFill>
                  <a:schemeClr val="tx2"/>
                </a:solidFill>
              </a:defRPr>
            </a:lvl1pPr>
          </a:lstStyle>
          <a:p>
            <a:fld id="{6D4EE1A2-7B97-42A6-AD63-2E0E42E9D2B5}"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54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65760" indent="-365760" algn="l" defTabSz="914400" rtl="0" eaLnBrk="1" latinLnBrk="0" hangingPunct="1">
        <a:spcBef>
          <a:spcPct val="20000"/>
        </a:spcBef>
        <a:buClr>
          <a:schemeClr val="accent1"/>
        </a:buClr>
        <a:buFont typeface="Wingdings" pitchFamily="2" charset="2"/>
        <a:buChar char=""/>
        <a:defRPr sz="2400" kern="1200">
          <a:solidFill>
            <a:schemeClr val="tx1">
              <a:lumMod val="85000"/>
              <a:lumOff val="15000"/>
            </a:schemeClr>
          </a:solidFill>
          <a:latin typeface="+mn-lt"/>
          <a:ea typeface="+mn-ea"/>
          <a:cs typeface="+mn-cs"/>
        </a:defRPr>
      </a:lvl1pPr>
      <a:lvl2pPr marL="777240" indent="-365760" algn="l" defTabSz="914400" rtl="0" eaLnBrk="1" latinLnBrk="0" hangingPunct="1">
        <a:spcBef>
          <a:spcPct val="20000"/>
        </a:spcBef>
        <a:buClr>
          <a:schemeClr val="accent1"/>
        </a:buClr>
        <a:buFont typeface="Wingdings" pitchFamily="2" charset="2"/>
        <a:buChar char=""/>
        <a:defRPr sz="2200" kern="1200">
          <a:solidFill>
            <a:schemeClr val="tx1">
              <a:lumMod val="85000"/>
              <a:lumOff val="15000"/>
            </a:schemeClr>
          </a:solidFill>
          <a:latin typeface="+mn-lt"/>
          <a:ea typeface="+mn-ea"/>
          <a:cs typeface="+mn-cs"/>
        </a:defRPr>
      </a:lvl2pPr>
      <a:lvl3pPr marL="1143000" indent="-365760" algn="l" defTabSz="914400" rtl="0" eaLnBrk="1" latinLnBrk="0" hangingPunct="1">
        <a:spcBef>
          <a:spcPct val="20000"/>
        </a:spcBef>
        <a:buClr>
          <a:schemeClr val="accent1"/>
        </a:buClr>
        <a:buFont typeface="Wingdings" pitchFamily="2" charset="2"/>
        <a:buChar char=""/>
        <a:defRPr sz="2000" kern="1200">
          <a:solidFill>
            <a:schemeClr val="tx1">
              <a:lumMod val="85000"/>
              <a:lumOff val="15000"/>
            </a:schemeClr>
          </a:solidFill>
          <a:latin typeface="+mn-lt"/>
          <a:ea typeface="+mn-ea"/>
          <a:cs typeface="+mn-cs"/>
        </a:defRPr>
      </a:lvl3pPr>
      <a:lvl4pPr marL="1508760" indent="-320040" algn="l" defTabSz="914400" rtl="0" eaLnBrk="1" latinLnBrk="0" hangingPunct="1">
        <a:spcBef>
          <a:spcPct val="20000"/>
        </a:spcBef>
        <a:buClr>
          <a:schemeClr val="accent1"/>
        </a:buClr>
        <a:buFont typeface="Wingdings" pitchFamily="2" charset="2"/>
        <a:buChar char=""/>
        <a:defRPr sz="1800" kern="1200">
          <a:solidFill>
            <a:schemeClr val="tx1">
              <a:lumMod val="85000"/>
              <a:lumOff val="15000"/>
            </a:schemeClr>
          </a:solidFill>
          <a:latin typeface="+mn-lt"/>
          <a:ea typeface="+mn-ea"/>
          <a:cs typeface="+mn-cs"/>
        </a:defRPr>
      </a:lvl4pPr>
      <a:lvl5pPr marL="1828800" indent="-320040" algn="l" defTabSz="914400" rtl="0" eaLnBrk="1" latinLnBrk="0" hangingPunct="1">
        <a:spcBef>
          <a:spcPct val="20000"/>
        </a:spcBef>
        <a:buClr>
          <a:schemeClr val="accent1"/>
        </a:buClr>
        <a:buFont typeface="Wingdings" pitchFamily="2" charset="2"/>
        <a:buChar char=""/>
        <a:defRPr sz="1600" kern="1200">
          <a:solidFill>
            <a:schemeClr val="tx1">
              <a:lumMod val="85000"/>
              <a:lumOff val="15000"/>
            </a:schemeClr>
          </a:solidFill>
          <a:latin typeface="+mn-lt"/>
          <a:ea typeface="+mn-ea"/>
          <a:cs typeface="+mn-cs"/>
        </a:defRPr>
      </a:lvl5pPr>
      <a:lvl6pPr marL="214884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6pPr>
      <a:lvl7pPr marL="246888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7pPr>
      <a:lvl8pPr marL="278892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8pPr>
      <a:lvl9pPr marL="310896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8.gi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image" Target="../media/image10.jpeg"/><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gif"/><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685800" y="381000"/>
            <a:ext cx="7756263" cy="1054250"/>
          </a:xfrm>
        </p:spPr>
        <p:txBody>
          <a:bodyPr/>
          <a:lstStyle/>
          <a:p>
            <a:r>
              <a:rPr lang="en-US" b="1" dirty="0" smtClean="0">
                <a:solidFill>
                  <a:schemeClr val="accent6">
                    <a:lumMod val="50000"/>
                  </a:schemeClr>
                </a:solidFill>
                <a:latin typeface="Californian FB" pitchFamily="18" charset="0"/>
              </a:rPr>
              <a:t>Farming on the Great Plains</a:t>
            </a:r>
            <a:endParaRPr lang="en-US" b="1" dirty="0">
              <a:solidFill>
                <a:schemeClr val="accent6">
                  <a:lumMod val="50000"/>
                </a:schemeClr>
              </a:solidFill>
              <a:latin typeface="Californian FB" pitchFamily="18" charset="0"/>
            </a:endParaRPr>
          </a:p>
        </p:txBody>
      </p:sp>
      <p:pic>
        <p:nvPicPr>
          <p:cNvPr id="6" name="Content Placeholder 5" descr="American Gothic.jpg"/>
          <p:cNvPicPr>
            <a:picLocks noGrp="1" noChangeAspect="1"/>
          </p:cNvPicPr>
          <p:nvPr>
            <p:ph idx="1"/>
          </p:nvPr>
        </p:nvPicPr>
        <p:blipFill>
          <a:blip r:embed="rId2" cstate="print"/>
          <a:stretch>
            <a:fillRect/>
          </a:stretch>
        </p:blipFill>
        <p:spPr>
          <a:xfrm>
            <a:off x="3048000" y="2209800"/>
            <a:ext cx="3352800" cy="4299966"/>
          </a:xfrm>
        </p:spPr>
      </p:pic>
    </p:spTree>
    <p:extLst>
      <p:ext uri="{BB962C8B-B14F-4D97-AF65-F5344CB8AC3E}">
        <p14:creationId xmlns:p14="http://schemas.microsoft.com/office/powerpoint/2010/main" val="169018787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r>
              <a:rPr lang="en-US" b="1" dirty="0" smtClean="0">
                <a:solidFill>
                  <a:schemeClr val="accent6">
                    <a:lumMod val="50000"/>
                  </a:schemeClr>
                </a:solidFill>
                <a:latin typeface="Californian FB" pitchFamily="18" charset="0"/>
              </a:rPr>
              <a:t>Overproduction </a:t>
            </a:r>
            <a:r>
              <a:rPr lang="en-US" b="1" dirty="0">
                <a:solidFill>
                  <a:schemeClr val="accent6">
                    <a:lumMod val="50000"/>
                  </a:schemeClr>
                </a:solidFill>
                <a:latin typeface="Californian FB" pitchFamily="18" charset="0"/>
              </a:rPr>
              <a:t> </a:t>
            </a:r>
            <a:r>
              <a:rPr lang="en-US" b="1" dirty="0" smtClean="0">
                <a:solidFill>
                  <a:schemeClr val="accent6">
                    <a:lumMod val="50000"/>
                  </a:schemeClr>
                </a:solidFill>
                <a:latin typeface="Californian FB" pitchFamily="18" charset="0"/>
              </a:rPr>
              <a:t>						            Low Prices!</a:t>
            </a:r>
            <a:endParaRPr lang="en-US" b="1" dirty="0">
              <a:solidFill>
                <a:schemeClr val="accent6">
                  <a:lumMod val="50000"/>
                </a:schemeClr>
              </a:solidFill>
              <a:latin typeface="Californian FB" pitchFamily="18" charset="0"/>
            </a:endParaRPr>
          </a:p>
        </p:txBody>
      </p:sp>
      <p:pic>
        <p:nvPicPr>
          <p:cNvPr id="4" name="Content Placeholder 3" descr="wheat.jpg"/>
          <p:cNvPicPr>
            <a:picLocks noGrp="1" noChangeAspect="1"/>
          </p:cNvPicPr>
          <p:nvPr>
            <p:ph sz="quarter" idx="13"/>
          </p:nvPr>
        </p:nvPicPr>
        <p:blipFill>
          <a:blip r:embed="rId2" cstate="print"/>
          <a:stretch>
            <a:fillRect/>
          </a:stretch>
        </p:blipFill>
        <p:spPr>
          <a:xfrm>
            <a:off x="457200" y="2209800"/>
            <a:ext cx="3195424" cy="4283411"/>
          </a:xfrm>
        </p:spPr>
      </p:pic>
      <p:sp>
        <p:nvSpPr>
          <p:cNvPr id="3" name="Content Placeholder 2"/>
          <p:cNvSpPr>
            <a:spLocks noGrp="1"/>
          </p:cNvSpPr>
          <p:nvPr>
            <p:ph sz="quarter" idx="14"/>
          </p:nvPr>
        </p:nvSpPr>
        <p:spPr>
          <a:xfrm>
            <a:off x="3886200" y="2240280"/>
            <a:ext cx="4419600" cy="4236720"/>
          </a:xfrm>
        </p:spPr>
        <p:txBody>
          <a:bodyPr/>
          <a:lstStyle/>
          <a:p>
            <a:r>
              <a:rPr lang="en-US" dirty="0" smtClean="0"/>
              <a:t>Farms failed for a variety of reasons during the 19</a:t>
            </a:r>
            <a:r>
              <a:rPr lang="en-US" baseline="30000" dirty="0" smtClean="0"/>
              <a:t>th</a:t>
            </a:r>
            <a:r>
              <a:rPr lang="en-US" dirty="0" smtClean="0"/>
              <a:t> Century, including drought, flooding, or poor luck.</a:t>
            </a:r>
          </a:p>
          <a:p>
            <a:r>
              <a:rPr lang="en-US" dirty="0" smtClean="0"/>
              <a:t>Even excellent and successful farmers, though, had a difficult time during the late 19</a:t>
            </a:r>
            <a:r>
              <a:rPr lang="en-US" baseline="30000" dirty="0" smtClean="0"/>
              <a:t>th</a:t>
            </a:r>
            <a:r>
              <a:rPr lang="en-US" dirty="0" smtClean="0"/>
              <a:t> Century, due to overproduction of crops.  This led to a drop in prices, and hard times for farmers.</a:t>
            </a:r>
            <a:endParaRPr lang="en-US" dirty="0"/>
          </a:p>
        </p:txBody>
      </p:sp>
      <p:sp>
        <p:nvSpPr>
          <p:cNvPr id="5" name="Notched Right Arrow 4"/>
          <p:cNvSpPr/>
          <p:nvPr/>
        </p:nvSpPr>
        <p:spPr>
          <a:xfrm>
            <a:off x="838200" y="1170432"/>
            <a:ext cx="4153731" cy="484632"/>
          </a:xfrm>
          <a:prstGeom prst="notch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Down Arrow 5"/>
          <p:cNvSpPr/>
          <p:nvPr/>
        </p:nvSpPr>
        <p:spPr>
          <a:xfrm>
            <a:off x="8305800" y="1412748"/>
            <a:ext cx="609600" cy="338785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92436976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6">
                    <a:lumMod val="50000"/>
                  </a:schemeClr>
                </a:solidFill>
              </a:rPr>
              <a:t>Closing the Frontier</a:t>
            </a:r>
            <a:endParaRPr lang="en-US" dirty="0">
              <a:solidFill>
                <a:schemeClr val="accent6">
                  <a:lumMod val="50000"/>
                </a:schemeClr>
              </a:solidFill>
            </a:endParaRPr>
          </a:p>
        </p:txBody>
      </p:sp>
      <p:sp>
        <p:nvSpPr>
          <p:cNvPr id="3" name="Content Placeholder 2"/>
          <p:cNvSpPr>
            <a:spLocks noGrp="1"/>
          </p:cNvSpPr>
          <p:nvPr>
            <p:ph sz="quarter" idx="13"/>
          </p:nvPr>
        </p:nvSpPr>
        <p:spPr>
          <a:xfrm>
            <a:off x="228600" y="2240280"/>
            <a:ext cx="3200400" cy="4617720"/>
          </a:xfrm>
        </p:spPr>
        <p:txBody>
          <a:bodyPr>
            <a:normAutofit fontScale="85000" lnSpcReduction="20000"/>
          </a:bodyPr>
          <a:lstStyle/>
          <a:p>
            <a:r>
              <a:rPr lang="en-US" dirty="0" smtClean="0"/>
              <a:t>Throughout American history, from the signing of the Treaty of Paris to until the end of the 19</a:t>
            </a:r>
            <a:r>
              <a:rPr lang="en-US" baseline="30000" dirty="0" smtClean="0"/>
              <a:t>th</a:t>
            </a:r>
            <a:r>
              <a:rPr lang="en-US" dirty="0" smtClean="0"/>
              <a:t> Century, there had always been unsettled land to the West – or at least land which Americans had not settled yet.  In 1890, the US Census Bureau announced that there really was no more unsettled land between the Atlantic Ocean and the Pacific… The Frontier was officially closed!</a:t>
            </a:r>
            <a:endParaRPr lang="en-US" dirty="0"/>
          </a:p>
        </p:txBody>
      </p:sp>
      <p:pic>
        <p:nvPicPr>
          <p:cNvPr id="5" name="Content Placeholder 4"/>
          <p:cNvPicPr>
            <a:picLocks noGrp="1" noChangeAspect="1"/>
          </p:cNvPicPr>
          <p:nvPr>
            <p:ph sz="quarter" idx="14"/>
          </p:nvPr>
        </p:nvPicPr>
        <p:blipFill>
          <a:blip r:embed="rId2">
            <a:extLst>
              <a:ext uri="{28A0092B-C50C-407E-A947-70E740481C1C}">
                <a14:useLocalDpi xmlns:a14="http://schemas.microsoft.com/office/drawing/2010/main" val="0"/>
              </a:ext>
            </a:extLst>
          </a:blip>
          <a:stretch>
            <a:fillRect/>
          </a:stretch>
        </p:blipFill>
        <p:spPr>
          <a:xfrm>
            <a:off x="3429000" y="2362200"/>
            <a:ext cx="5245769" cy="3200400"/>
          </a:xfrm>
        </p:spPr>
      </p:pic>
      <p:sp>
        <p:nvSpPr>
          <p:cNvPr id="6" name="Rounded Rectangle 5"/>
          <p:cNvSpPr/>
          <p:nvPr/>
        </p:nvSpPr>
        <p:spPr>
          <a:xfrm>
            <a:off x="3352800" y="5486400"/>
            <a:ext cx="5410200" cy="762000"/>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r>
              <a:rPr lang="en-US" sz="1400" dirty="0" smtClean="0"/>
              <a:t>The “Closing of the Frontier” simply meant there were no areas of the continent which were unoccupied by Americans.  The dream of Manifest Destiny had come to fruition. </a:t>
            </a:r>
            <a:endParaRPr lang="en-US" sz="1400" dirty="0"/>
          </a:p>
        </p:txBody>
      </p:sp>
    </p:spTree>
    <p:extLst>
      <p:ext uri="{BB962C8B-B14F-4D97-AF65-F5344CB8AC3E}">
        <p14:creationId xmlns:p14="http://schemas.microsoft.com/office/powerpoint/2010/main" val="42700336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8490" y="570156"/>
            <a:ext cx="7922110" cy="1054250"/>
          </a:xfrm>
        </p:spPr>
        <p:txBody>
          <a:bodyPr/>
          <a:lstStyle/>
          <a:p>
            <a:r>
              <a:rPr lang="en-US" dirty="0" smtClean="0">
                <a:solidFill>
                  <a:schemeClr val="accent6">
                    <a:lumMod val="50000"/>
                  </a:schemeClr>
                </a:solidFill>
              </a:rPr>
              <a:t>Frederick Jackson Turner</a:t>
            </a:r>
            <a:endParaRPr lang="en-US" dirty="0">
              <a:solidFill>
                <a:schemeClr val="accent6">
                  <a:lumMod val="50000"/>
                </a:schemeClr>
              </a:solidFill>
            </a:endParaRPr>
          </a:p>
        </p:txBody>
      </p:sp>
      <p:sp>
        <p:nvSpPr>
          <p:cNvPr id="3" name="Content Placeholder 2"/>
          <p:cNvSpPr>
            <a:spLocks noGrp="1"/>
          </p:cNvSpPr>
          <p:nvPr>
            <p:ph sz="quarter" idx="13"/>
          </p:nvPr>
        </p:nvSpPr>
        <p:spPr/>
        <p:txBody>
          <a:bodyPr>
            <a:normAutofit fontScale="77500" lnSpcReduction="20000"/>
          </a:bodyPr>
          <a:lstStyle/>
          <a:p>
            <a:pPr marL="0" indent="0">
              <a:buNone/>
            </a:pPr>
            <a:r>
              <a:rPr lang="en-US" dirty="0" smtClean="0"/>
              <a:t>The “Turner Thesis” had argued that the Frontier was a region which helped Americans develop it’s distinctive, democratic culture.  Because frontier life was so difficult, people had to learn to cooperate and respect on another to survive.  The thesis certainly had some merit.  However, given the frequent wars against Indians and Mexican-Americans – not to mention the shootouts between ranchers and farmers and miners all competing for the same resources, the so-called Turner Thesis was debunked over time. </a:t>
            </a:r>
            <a:endParaRPr lang="en-US" dirty="0"/>
          </a:p>
        </p:txBody>
      </p:sp>
      <p:pic>
        <p:nvPicPr>
          <p:cNvPr id="5" name="Content Placeholder 4"/>
          <p:cNvPicPr>
            <a:picLocks noGrp="1" noChangeAspect="1"/>
          </p:cNvPicPr>
          <p:nvPr>
            <p:ph sz="quarter" idx="14"/>
          </p:nvPr>
        </p:nvPicPr>
        <p:blipFill>
          <a:blip r:embed="rId2" cstate="print">
            <a:extLst>
              <a:ext uri="{28A0092B-C50C-407E-A947-70E740481C1C}">
                <a14:useLocalDpi xmlns:a14="http://schemas.microsoft.com/office/drawing/2010/main" val="0"/>
              </a:ext>
            </a:extLst>
          </a:blip>
          <a:stretch>
            <a:fillRect/>
          </a:stretch>
        </p:blipFill>
        <p:spPr>
          <a:xfrm rot="460645">
            <a:off x="4997001" y="2152369"/>
            <a:ext cx="2849157" cy="4272165"/>
          </a:xfrm>
        </p:spPr>
      </p:pic>
    </p:spTree>
    <p:extLst>
      <p:ext uri="{BB962C8B-B14F-4D97-AF65-F5344CB8AC3E}">
        <p14:creationId xmlns:p14="http://schemas.microsoft.com/office/powerpoint/2010/main" val="365697191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2800" dirty="0" smtClean="0">
                <a:solidFill>
                  <a:schemeClr val="accent6">
                    <a:lumMod val="50000"/>
                  </a:schemeClr>
                </a:solidFill>
                <a:latin typeface="Californian FB" pitchFamily="18" charset="0"/>
              </a:rPr>
              <a:t>The Soil of the Great Plains</a:t>
            </a:r>
            <a:endParaRPr lang="en-US" sz="2800" dirty="0">
              <a:solidFill>
                <a:schemeClr val="accent6">
                  <a:lumMod val="50000"/>
                </a:schemeClr>
              </a:solidFill>
              <a:latin typeface="Californian FB" pitchFamily="18" charset="0"/>
            </a:endParaRPr>
          </a:p>
        </p:txBody>
      </p:sp>
      <p:pic>
        <p:nvPicPr>
          <p:cNvPr id="7" name="Picture Placeholder 6" descr="Great Plains Soil.jpg"/>
          <p:cNvPicPr>
            <a:picLocks noGrp="1" noChangeAspect="1"/>
          </p:cNvPicPr>
          <p:nvPr>
            <p:ph type="pic" idx="1"/>
          </p:nvPr>
        </p:nvPicPr>
        <p:blipFill>
          <a:blip r:embed="rId2" cstate="print"/>
          <a:srcRect l="11528" r="11528"/>
          <a:stretch>
            <a:fillRect/>
          </a:stretch>
        </p:blipFill>
        <p:spPr/>
      </p:pic>
      <p:sp>
        <p:nvSpPr>
          <p:cNvPr id="4" name="Text Placeholder 3"/>
          <p:cNvSpPr>
            <a:spLocks noGrp="1"/>
          </p:cNvSpPr>
          <p:nvPr>
            <p:ph type="body" sz="half" idx="2"/>
          </p:nvPr>
        </p:nvSpPr>
        <p:spPr/>
        <p:txBody>
          <a:bodyPr>
            <a:noAutofit/>
          </a:bodyPr>
          <a:lstStyle/>
          <a:p>
            <a:pPr algn="l"/>
            <a:r>
              <a:rPr lang="en-US" sz="1600" dirty="0" smtClean="0">
                <a:latin typeface="Modern No. 20" pitchFamily="18" charset="0"/>
              </a:rPr>
              <a:t>The soil of the Great Plains was fertile, but arid, dry, and thin.  Once the land was plowed and the thick sod removed, the land could easily turn to dust – in dry years, soil erosion was common.  Years of soil erosion and plowing would eventually lead to terrible dust storms. </a:t>
            </a:r>
            <a:endParaRPr lang="en-US" sz="1600" dirty="0">
              <a:latin typeface="Modern No. 20" pitchFamily="18" charset="0"/>
            </a:endParaRPr>
          </a:p>
        </p:txBody>
      </p:sp>
    </p:spTree>
    <p:extLst>
      <p:ext uri="{BB962C8B-B14F-4D97-AF65-F5344CB8AC3E}">
        <p14:creationId xmlns:p14="http://schemas.microsoft.com/office/powerpoint/2010/main" val="136503272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US" sz="3200" b="1" dirty="0" smtClean="0">
                <a:solidFill>
                  <a:schemeClr val="accent6">
                    <a:lumMod val="50000"/>
                  </a:schemeClr>
                </a:solidFill>
                <a:latin typeface="Californian FB" pitchFamily="18" charset="0"/>
              </a:rPr>
              <a:t>Sod Houses</a:t>
            </a:r>
            <a:endParaRPr lang="en-US" sz="3200" b="1" dirty="0">
              <a:solidFill>
                <a:schemeClr val="accent6">
                  <a:lumMod val="50000"/>
                </a:schemeClr>
              </a:solidFill>
              <a:latin typeface="Californian FB" pitchFamily="18" charset="0"/>
            </a:endParaRPr>
          </a:p>
        </p:txBody>
      </p:sp>
      <p:pic>
        <p:nvPicPr>
          <p:cNvPr id="5" name="Picture Placeholder 4" descr="Soddie.jpg"/>
          <p:cNvPicPr>
            <a:picLocks noGrp="1" noChangeAspect="1"/>
          </p:cNvPicPr>
          <p:nvPr>
            <p:ph type="pic" idx="1"/>
          </p:nvPr>
        </p:nvPicPr>
        <p:blipFill>
          <a:blip r:embed="rId2" cstate="print"/>
          <a:srcRect l="156" r="156"/>
          <a:stretch>
            <a:fillRect/>
          </a:stretch>
        </p:blipFill>
        <p:spPr/>
      </p:pic>
      <p:sp>
        <p:nvSpPr>
          <p:cNvPr id="4" name="Text Placeholder 3"/>
          <p:cNvSpPr>
            <a:spLocks noGrp="1"/>
          </p:cNvSpPr>
          <p:nvPr>
            <p:ph type="body" sz="half" idx="2"/>
          </p:nvPr>
        </p:nvSpPr>
        <p:spPr/>
        <p:txBody>
          <a:bodyPr>
            <a:noAutofit/>
          </a:bodyPr>
          <a:lstStyle/>
          <a:p>
            <a:pPr algn="l"/>
            <a:r>
              <a:rPr lang="en-US" sz="2000" dirty="0" smtClean="0">
                <a:latin typeface="Modern No. 20" pitchFamily="18" charset="0"/>
              </a:rPr>
              <a:t>Due to the lack of trees and wood with which to construct houses, many homesteaders built their homes of sod.  Dirt houses were better than no houses at all.  Resources were so scarce in Nebraska, the first settlers were called “Bug-eaters.” </a:t>
            </a:r>
            <a:endParaRPr lang="en-US" sz="2000" dirty="0">
              <a:latin typeface="Modern No. 20" pitchFamily="18" charset="0"/>
            </a:endParaRPr>
          </a:p>
        </p:txBody>
      </p:sp>
    </p:spTree>
    <p:extLst>
      <p:ext uri="{BB962C8B-B14F-4D97-AF65-F5344CB8AC3E}">
        <p14:creationId xmlns:p14="http://schemas.microsoft.com/office/powerpoint/2010/main" val="264741703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z="4800" dirty="0" smtClean="0">
                <a:solidFill>
                  <a:schemeClr val="accent6">
                    <a:lumMod val="75000"/>
                  </a:schemeClr>
                </a:solidFill>
              </a:rPr>
              <a:t>Railroads Advertised </a:t>
            </a:r>
            <a:r>
              <a:rPr lang="en-US" sz="4800" dirty="0" err="1" smtClean="0">
                <a:solidFill>
                  <a:schemeClr val="accent6">
                    <a:lumMod val="75000"/>
                  </a:schemeClr>
                </a:solidFill>
              </a:rPr>
              <a:t>th</a:t>
            </a:r>
            <a:r>
              <a:rPr lang="en-US" sz="4800" dirty="0" smtClean="0">
                <a:solidFill>
                  <a:schemeClr val="accent6">
                    <a:lumMod val="75000"/>
                  </a:schemeClr>
                </a:solidFill>
              </a:rPr>
              <a:t> Land as Far as Europe.</a:t>
            </a:r>
            <a:endParaRPr lang="en-US" sz="4800" dirty="0">
              <a:solidFill>
                <a:schemeClr val="accent6">
                  <a:lumMod val="75000"/>
                </a:schemeClr>
              </a:solidFill>
            </a:endParaRPr>
          </a:p>
        </p:txBody>
      </p:sp>
      <p:pic>
        <p:nvPicPr>
          <p:cNvPr id="7" name="Content Placeholder 6"/>
          <p:cNvPicPr>
            <a:picLocks noGrp="1" noChangeAspect="1"/>
          </p:cNvPicPr>
          <p:nvPr>
            <p:ph sz="quarter" idx="13"/>
          </p:nvPr>
        </p:nvPicPr>
        <p:blipFill>
          <a:blip r:embed="rId2"/>
          <a:stretch>
            <a:fillRect/>
          </a:stretch>
        </p:blipFill>
        <p:spPr>
          <a:xfrm>
            <a:off x="1353372" y="2239963"/>
            <a:ext cx="2468505" cy="3876675"/>
          </a:xfrm>
          <a:prstGeom prst="rect">
            <a:avLst/>
          </a:prstGeom>
        </p:spPr>
      </p:pic>
      <p:sp>
        <p:nvSpPr>
          <p:cNvPr id="8" name="Content Placeholder 7"/>
          <p:cNvSpPr>
            <a:spLocks noGrp="1"/>
          </p:cNvSpPr>
          <p:nvPr>
            <p:ph sz="quarter" idx="14"/>
          </p:nvPr>
        </p:nvSpPr>
        <p:spPr>
          <a:xfrm>
            <a:off x="3886200" y="2240280"/>
            <a:ext cx="4562855" cy="3877056"/>
          </a:xfrm>
        </p:spPr>
        <p:txBody>
          <a:bodyPr>
            <a:normAutofit fontScale="85000" lnSpcReduction="20000"/>
          </a:bodyPr>
          <a:lstStyle/>
          <a:p>
            <a:r>
              <a:rPr lang="en-US" dirty="0" smtClean="0"/>
              <a:t>Railroad companies wanted to see residents in the vast Northern Plains of America.  Travelers and farmers shipping freight would give them customers.  And customers meant profits. </a:t>
            </a:r>
          </a:p>
          <a:p>
            <a:pPr marL="0" indent="0">
              <a:buNone/>
            </a:pPr>
            <a:endParaRPr lang="en-US" dirty="0" smtClean="0"/>
          </a:p>
          <a:p>
            <a:r>
              <a:rPr lang="en-US" dirty="0" smtClean="0"/>
              <a:t>Even as far away as Europe, companies advertised the cheap land available in the United States.  Often, they exaggerated the fertility of the land and the availability of credit; however, European immigrants came to the West, and settled the Great Plains. </a:t>
            </a:r>
            <a:endParaRPr lang="en-US" dirty="0"/>
          </a:p>
        </p:txBody>
      </p:sp>
    </p:spTree>
    <p:extLst>
      <p:ext uri="{BB962C8B-B14F-4D97-AF65-F5344CB8AC3E}">
        <p14:creationId xmlns:p14="http://schemas.microsoft.com/office/powerpoint/2010/main" val="196939275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570156"/>
            <a:ext cx="7911353" cy="1054250"/>
          </a:xfrm>
        </p:spPr>
        <p:txBody>
          <a:bodyPr/>
          <a:lstStyle/>
          <a:p>
            <a:r>
              <a:rPr lang="en-US" b="1" dirty="0" smtClean="0">
                <a:solidFill>
                  <a:schemeClr val="accent6">
                    <a:lumMod val="50000"/>
                  </a:schemeClr>
                </a:solidFill>
                <a:latin typeface="Californian FB" pitchFamily="18" charset="0"/>
              </a:rPr>
              <a:t>The Homestead Act - 1862</a:t>
            </a:r>
            <a:endParaRPr lang="en-US" b="1" dirty="0">
              <a:solidFill>
                <a:schemeClr val="accent6">
                  <a:lumMod val="50000"/>
                </a:schemeClr>
              </a:solidFill>
              <a:latin typeface="Californian FB" pitchFamily="18" charset="0"/>
            </a:endParaRPr>
          </a:p>
        </p:txBody>
      </p:sp>
      <p:pic>
        <p:nvPicPr>
          <p:cNvPr id="4" name="Content Placeholder 3" descr="Homesteaders.gif"/>
          <p:cNvPicPr>
            <a:picLocks noGrp="1" noChangeAspect="1"/>
          </p:cNvPicPr>
          <p:nvPr>
            <p:ph idx="1"/>
          </p:nvPr>
        </p:nvPicPr>
        <p:blipFill>
          <a:blip r:embed="rId2" cstate="print"/>
          <a:stretch>
            <a:fillRect/>
          </a:stretch>
        </p:blipFill>
        <p:spPr>
          <a:xfrm>
            <a:off x="1905000" y="2209800"/>
            <a:ext cx="5257800" cy="4148060"/>
          </a:xfrm>
        </p:spPr>
      </p:pic>
    </p:spTree>
    <p:extLst>
      <p:ext uri="{BB962C8B-B14F-4D97-AF65-F5344CB8AC3E}">
        <p14:creationId xmlns:p14="http://schemas.microsoft.com/office/powerpoint/2010/main" val="90420360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04800" y="304800"/>
            <a:ext cx="5860883" cy="990601"/>
          </a:xfrm>
        </p:spPr>
        <p:txBody>
          <a:bodyPr>
            <a:normAutofit/>
          </a:bodyPr>
          <a:lstStyle/>
          <a:p>
            <a:pPr algn="ctr"/>
            <a:r>
              <a:rPr lang="en-US" sz="3200" u="sng" dirty="0" smtClean="0">
                <a:solidFill>
                  <a:schemeClr val="accent6">
                    <a:lumMod val="50000"/>
                  </a:schemeClr>
                </a:solidFill>
                <a:latin typeface="Californian FB" pitchFamily="18" charset="0"/>
              </a:rPr>
              <a:t>The Homestead Act of 1862</a:t>
            </a:r>
            <a:endParaRPr lang="en-US" sz="3200" u="sng" dirty="0">
              <a:solidFill>
                <a:schemeClr val="accent6">
                  <a:lumMod val="50000"/>
                </a:schemeClr>
              </a:solidFill>
              <a:latin typeface="Californian FB" pitchFamily="18" charset="0"/>
            </a:endParaRPr>
          </a:p>
        </p:txBody>
      </p:sp>
      <p:pic>
        <p:nvPicPr>
          <p:cNvPr id="7" name="Content Placeholder 6" descr="Sod House.jpg"/>
          <p:cNvPicPr>
            <a:picLocks noGrp="1" noChangeAspect="1"/>
          </p:cNvPicPr>
          <p:nvPr>
            <p:ph idx="1"/>
          </p:nvPr>
        </p:nvPicPr>
        <p:blipFill>
          <a:blip r:embed="rId3" cstate="print"/>
          <a:stretch>
            <a:fillRect/>
          </a:stretch>
        </p:blipFill>
        <p:spPr>
          <a:xfrm>
            <a:off x="685800" y="1371600"/>
            <a:ext cx="5232895" cy="3581400"/>
          </a:xfrm>
        </p:spPr>
      </p:pic>
      <p:sp>
        <p:nvSpPr>
          <p:cNvPr id="6" name="Text Placeholder 5"/>
          <p:cNvSpPr>
            <a:spLocks noGrp="1"/>
          </p:cNvSpPr>
          <p:nvPr>
            <p:ph type="body" sz="half" idx="2"/>
          </p:nvPr>
        </p:nvSpPr>
        <p:spPr>
          <a:xfrm>
            <a:off x="6019800" y="1143000"/>
            <a:ext cx="2895600" cy="5715000"/>
          </a:xfrm>
        </p:spPr>
        <p:txBody>
          <a:bodyPr>
            <a:normAutofit/>
          </a:bodyPr>
          <a:lstStyle/>
          <a:p>
            <a:r>
              <a:rPr lang="en-US" sz="1800" dirty="0" smtClean="0">
                <a:latin typeface="Modern No. 20" pitchFamily="18" charset="0"/>
              </a:rPr>
              <a:t>The Homestead Act, passed during the Civil War, was meant to encourage Americans to move West and populate the Great Plains and Midwest.  The act offered 160 acres of  free land to anyone who would live on the land – and improve the land by building a home, a barn, or cultivating crops – for a period of five years.  Although many thousands of homesteaders sought to take advantage of the government deal, very few succeeded in becoming prosperous. </a:t>
            </a:r>
            <a:endParaRPr lang="en-US" sz="1800" dirty="0">
              <a:latin typeface="Modern No. 20" pitchFamily="18" charset="0"/>
            </a:endParaRPr>
          </a:p>
        </p:txBody>
      </p:sp>
      <p:sp>
        <p:nvSpPr>
          <p:cNvPr id="2" name="Rounded Rectangle 1"/>
          <p:cNvSpPr/>
          <p:nvPr/>
        </p:nvSpPr>
        <p:spPr>
          <a:xfrm>
            <a:off x="685800" y="4800600"/>
            <a:ext cx="5257800" cy="762000"/>
          </a:xfrm>
          <a:prstGeom prst="round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r>
              <a:rPr lang="en-US" dirty="0" smtClean="0">
                <a:solidFill>
                  <a:schemeClr val="tx1"/>
                </a:solidFill>
              </a:rPr>
              <a:t>Homesteaders in a sod house – note the grass and vegetation growing on the roof!</a:t>
            </a:r>
            <a:endParaRPr lang="en-US" dirty="0">
              <a:solidFill>
                <a:schemeClr val="tx1"/>
              </a:solidFill>
            </a:endParaRPr>
          </a:p>
        </p:txBody>
      </p:sp>
    </p:spTree>
    <p:extLst>
      <p:ext uri="{BB962C8B-B14F-4D97-AF65-F5344CB8AC3E}">
        <p14:creationId xmlns:p14="http://schemas.microsoft.com/office/powerpoint/2010/main" val="286969086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b="1" dirty="0" smtClean="0">
                <a:solidFill>
                  <a:schemeClr val="accent6">
                    <a:lumMod val="50000"/>
                  </a:schemeClr>
                </a:solidFill>
                <a:latin typeface="Californian FB" pitchFamily="18" charset="0"/>
              </a:rPr>
              <a:t>John Deere’s Inventions</a:t>
            </a:r>
            <a:endParaRPr lang="en-US" b="1" dirty="0">
              <a:solidFill>
                <a:schemeClr val="accent6">
                  <a:lumMod val="50000"/>
                </a:schemeClr>
              </a:solidFill>
              <a:latin typeface="Californian FB" pitchFamily="18" charset="0"/>
            </a:endParaRPr>
          </a:p>
        </p:txBody>
      </p:sp>
      <p:sp>
        <p:nvSpPr>
          <p:cNvPr id="6" name="Text Placeholder 5"/>
          <p:cNvSpPr>
            <a:spLocks noGrp="1"/>
          </p:cNvSpPr>
          <p:nvPr>
            <p:ph type="body" idx="1"/>
          </p:nvPr>
        </p:nvSpPr>
        <p:spPr/>
        <p:txBody>
          <a:bodyPr/>
          <a:lstStyle/>
          <a:p>
            <a:pPr algn="ctr"/>
            <a:r>
              <a:rPr lang="en-US" dirty="0" smtClean="0">
                <a:latin typeface="Modern No. 20" pitchFamily="18" charset="0"/>
              </a:rPr>
              <a:t>The Steel Plow</a:t>
            </a:r>
            <a:endParaRPr lang="en-US" dirty="0">
              <a:latin typeface="Modern No. 20" pitchFamily="18" charset="0"/>
            </a:endParaRPr>
          </a:p>
        </p:txBody>
      </p:sp>
      <p:pic>
        <p:nvPicPr>
          <p:cNvPr id="10" name="Content Placeholder 9" descr="Steel Plow.jpg"/>
          <p:cNvPicPr>
            <a:picLocks noGrp="1" noChangeAspect="1"/>
          </p:cNvPicPr>
          <p:nvPr>
            <p:ph sz="half" idx="2"/>
          </p:nvPr>
        </p:nvPicPr>
        <p:blipFill>
          <a:blip r:embed="rId2" cstate="print"/>
          <a:stretch>
            <a:fillRect/>
          </a:stretch>
        </p:blipFill>
        <p:spPr>
          <a:xfrm>
            <a:off x="685800" y="2971800"/>
            <a:ext cx="3962400" cy="3084576"/>
          </a:xfrm>
        </p:spPr>
      </p:pic>
      <p:sp>
        <p:nvSpPr>
          <p:cNvPr id="8" name="Text Placeholder 7"/>
          <p:cNvSpPr>
            <a:spLocks noGrp="1"/>
          </p:cNvSpPr>
          <p:nvPr>
            <p:ph type="body" sz="quarter" idx="3"/>
          </p:nvPr>
        </p:nvSpPr>
        <p:spPr/>
        <p:txBody>
          <a:bodyPr/>
          <a:lstStyle/>
          <a:p>
            <a:pPr algn="ctr"/>
            <a:r>
              <a:rPr lang="en-US" dirty="0" smtClean="0">
                <a:latin typeface="Modern No. 20" pitchFamily="18" charset="0"/>
              </a:rPr>
              <a:t>The Modern Day Tractor</a:t>
            </a:r>
            <a:endParaRPr lang="en-US" dirty="0">
              <a:latin typeface="Modern No. 20" pitchFamily="18" charset="0"/>
            </a:endParaRPr>
          </a:p>
        </p:txBody>
      </p:sp>
      <p:pic>
        <p:nvPicPr>
          <p:cNvPr id="3" name="Content Placeholder 2"/>
          <p:cNvPicPr>
            <a:picLocks noGrp="1" noChangeAspect="1"/>
          </p:cNvPicPr>
          <p:nvPr>
            <p:ph sz="quarter" idx="4"/>
          </p:nvPr>
        </p:nvPicPr>
        <p:blipFill>
          <a:blip r:embed="rId3" cstate="print">
            <a:grayscl/>
            <a:extLst>
              <a:ext uri="{28A0092B-C50C-407E-A947-70E740481C1C}">
                <a14:useLocalDpi xmlns:a14="http://schemas.microsoft.com/office/drawing/2010/main" val="0"/>
              </a:ext>
            </a:extLst>
          </a:blip>
          <a:stretch>
            <a:fillRect/>
          </a:stretch>
        </p:blipFill>
        <p:spPr>
          <a:xfrm>
            <a:off x="4800600" y="3048000"/>
            <a:ext cx="3800475" cy="3014169"/>
          </a:xfrm>
        </p:spPr>
      </p:pic>
    </p:spTree>
    <p:extLst>
      <p:ext uri="{BB962C8B-B14F-4D97-AF65-F5344CB8AC3E}">
        <p14:creationId xmlns:p14="http://schemas.microsoft.com/office/powerpoint/2010/main" val="421911834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5400" b="1" dirty="0" smtClean="0">
                <a:solidFill>
                  <a:schemeClr val="accent6">
                    <a:lumMod val="50000"/>
                  </a:schemeClr>
                </a:solidFill>
                <a:latin typeface="Californian FB" pitchFamily="18" charset="0"/>
              </a:rPr>
              <a:t>“</a:t>
            </a:r>
            <a:r>
              <a:rPr lang="en-US" sz="5400" b="1" dirty="0" err="1" smtClean="0">
                <a:solidFill>
                  <a:schemeClr val="accent6">
                    <a:lumMod val="50000"/>
                  </a:schemeClr>
                </a:solidFill>
                <a:latin typeface="Californian FB" pitchFamily="18" charset="0"/>
              </a:rPr>
              <a:t>Exodusters</a:t>
            </a:r>
            <a:r>
              <a:rPr lang="en-US" sz="5400" b="1" dirty="0" smtClean="0">
                <a:solidFill>
                  <a:schemeClr val="accent6">
                    <a:lumMod val="50000"/>
                  </a:schemeClr>
                </a:solidFill>
                <a:latin typeface="Californian FB" pitchFamily="18" charset="0"/>
              </a:rPr>
              <a:t>” </a:t>
            </a:r>
            <a:endParaRPr lang="en-US" sz="5400" b="1" dirty="0">
              <a:solidFill>
                <a:schemeClr val="accent6">
                  <a:lumMod val="50000"/>
                </a:schemeClr>
              </a:solidFill>
              <a:latin typeface="Californian FB" pitchFamily="18" charset="0"/>
            </a:endParaRPr>
          </a:p>
        </p:txBody>
      </p:sp>
      <p:pic>
        <p:nvPicPr>
          <p:cNvPr id="8" name="Content Placeholder 7" descr="Exodusters One.gif"/>
          <p:cNvPicPr>
            <a:picLocks noGrp="1" noChangeAspect="1"/>
          </p:cNvPicPr>
          <p:nvPr>
            <p:ph sz="half" idx="4294967295"/>
          </p:nvPr>
        </p:nvPicPr>
        <p:blipFill>
          <a:blip r:embed="rId2" cstate="print"/>
          <a:stretch>
            <a:fillRect/>
          </a:stretch>
        </p:blipFill>
        <p:spPr>
          <a:xfrm>
            <a:off x="685800" y="2057400"/>
            <a:ext cx="3598380" cy="4525963"/>
          </a:xfrm>
          <a:prstGeom prst="rect">
            <a:avLst/>
          </a:prstGeom>
        </p:spPr>
      </p:pic>
      <p:pic>
        <p:nvPicPr>
          <p:cNvPr id="9" name="Content Placeholder 8" descr="Exodusters II.jpg"/>
          <p:cNvPicPr>
            <a:picLocks noGrp="1" noChangeAspect="1"/>
          </p:cNvPicPr>
          <p:nvPr>
            <p:ph sz="half" idx="4294967295"/>
          </p:nvPr>
        </p:nvPicPr>
        <p:blipFill>
          <a:blip r:embed="rId3" cstate="print"/>
          <a:stretch>
            <a:fillRect/>
          </a:stretch>
        </p:blipFill>
        <p:spPr>
          <a:xfrm>
            <a:off x="4495799" y="2209800"/>
            <a:ext cx="4404473" cy="3429000"/>
          </a:xfrm>
          <a:prstGeom prst="rect">
            <a:avLst/>
          </a:prstGeom>
        </p:spPr>
      </p:pic>
    </p:spTree>
    <p:extLst>
      <p:ext uri="{BB962C8B-B14F-4D97-AF65-F5344CB8AC3E}">
        <p14:creationId xmlns:p14="http://schemas.microsoft.com/office/powerpoint/2010/main" val="254909537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sz="6000" dirty="0" smtClean="0">
                <a:solidFill>
                  <a:schemeClr val="accent6">
                    <a:lumMod val="50000"/>
                  </a:schemeClr>
                </a:solidFill>
                <a:latin typeface="Californian FB" pitchFamily="18" charset="0"/>
              </a:rPr>
              <a:t>“</a:t>
            </a:r>
            <a:r>
              <a:rPr lang="en-US" sz="6000" dirty="0" err="1" smtClean="0">
                <a:solidFill>
                  <a:schemeClr val="accent6">
                    <a:lumMod val="50000"/>
                  </a:schemeClr>
                </a:solidFill>
                <a:latin typeface="Californian FB" pitchFamily="18" charset="0"/>
              </a:rPr>
              <a:t>Exodusters</a:t>
            </a:r>
            <a:r>
              <a:rPr lang="en-US" sz="6000" dirty="0" smtClean="0">
                <a:solidFill>
                  <a:schemeClr val="accent6">
                    <a:lumMod val="50000"/>
                  </a:schemeClr>
                </a:solidFill>
                <a:latin typeface="Californian FB" pitchFamily="18" charset="0"/>
              </a:rPr>
              <a:t>” </a:t>
            </a:r>
            <a:endParaRPr lang="en-US" sz="6000" dirty="0">
              <a:solidFill>
                <a:schemeClr val="accent6">
                  <a:lumMod val="50000"/>
                </a:schemeClr>
              </a:solidFill>
              <a:latin typeface="Californian FB" pitchFamily="18" charset="0"/>
            </a:endParaRPr>
          </a:p>
        </p:txBody>
      </p:sp>
      <p:sp>
        <p:nvSpPr>
          <p:cNvPr id="6" name="Content Placeholder 5"/>
          <p:cNvSpPr>
            <a:spLocks noGrp="1"/>
          </p:cNvSpPr>
          <p:nvPr>
            <p:ph idx="1"/>
          </p:nvPr>
        </p:nvSpPr>
        <p:spPr/>
        <p:txBody>
          <a:bodyPr/>
          <a:lstStyle/>
          <a:p>
            <a:pPr>
              <a:buNone/>
            </a:pPr>
            <a:r>
              <a:rPr lang="en-US" dirty="0" smtClean="0">
                <a:latin typeface="Modern No. 20" pitchFamily="18" charset="0"/>
              </a:rPr>
              <a:t>     Many African-American freedmen came to view themselves as “</a:t>
            </a:r>
            <a:r>
              <a:rPr lang="en-US" dirty="0" err="1">
                <a:latin typeface="Modern No. 20" pitchFamily="18" charset="0"/>
              </a:rPr>
              <a:t>E</a:t>
            </a:r>
            <a:r>
              <a:rPr lang="en-US" dirty="0" err="1" smtClean="0">
                <a:latin typeface="Modern No. 20" pitchFamily="18" charset="0"/>
              </a:rPr>
              <a:t>xodusters</a:t>
            </a:r>
            <a:r>
              <a:rPr lang="en-US" dirty="0" smtClean="0">
                <a:latin typeface="Modern No. 20" pitchFamily="18" charset="0"/>
              </a:rPr>
              <a:t>” during the post-Reconstruction years.   Like the Israelites in the Book of Exodus, they were able to escape slavery, cross a vast body of water, and, with the help of God, survive their time in the desert…</a:t>
            </a:r>
          </a:p>
          <a:p>
            <a:pPr>
              <a:buNone/>
            </a:pPr>
            <a:r>
              <a:rPr lang="en-US" dirty="0" smtClean="0">
                <a:latin typeface="Modern No. 20" pitchFamily="18" charset="0"/>
              </a:rPr>
              <a:t>	The story of Exodus in the Bible describes how the Israelites escaped slavery in Egypt – with Moses leading them out of Egypt – crossing the Red Sea when God parted its waters – and surviving in the desert as God provided mana from heaven. </a:t>
            </a:r>
          </a:p>
          <a:p>
            <a:pPr>
              <a:buNone/>
            </a:pPr>
            <a:endParaRPr lang="en-US" dirty="0" smtClean="0">
              <a:latin typeface="Modern No. 20" pitchFamily="18" charset="0"/>
            </a:endParaRPr>
          </a:p>
          <a:p>
            <a:pPr>
              <a:buNone/>
            </a:pPr>
            <a:endParaRPr lang="en-US" dirty="0"/>
          </a:p>
        </p:txBody>
      </p:sp>
    </p:spTree>
    <p:extLst>
      <p:ext uri="{BB962C8B-B14F-4D97-AF65-F5344CB8AC3E}">
        <p14:creationId xmlns:p14="http://schemas.microsoft.com/office/powerpoint/2010/main" val="220979735"/>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Hardcover">
  <a:themeElements>
    <a:clrScheme name="Hardcover">
      <a:dk1>
        <a:sysClr val="windowText" lastClr="000000"/>
      </a:dk1>
      <a:lt1>
        <a:sysClr val="window" lastClr="FFFFFF"/>
      </a:lt1>
      <a:dk2>
        <a:srgbClr val="895D1D"/>
      </a:dk2>
      <a:lt2>
        <a:srgbClr val="ECE9C6"/>
      </a:lt2>
      <a:accent1>
        <a:srgbClr val="873624"/>
      </a:accent1>
      <a:accent2>
        <a:srgbClr val="D6862D"/>
      </a:accent2>
      <a:accent3>
        <a:srgbClr val="D0BE40"/>
      </a:accent3>
      <a:accent4>
        <a:srgbClr val="877F6C"/>
      </a:accent4>
      <a:accent5>
        <a:srgbClr val="972109"/>
      </a:accent5>
      <a:accent6>
        <a:srgbClr val="AEB795"/>
      </a:accent6>
      <a:hlink>
        <a:srgbClr val="CC9900"/>
      </a:hlink>
      <a:folHlink>
        <a:srgbClr val="B2B2B2"/>
      </a:folHlink>
    </a:clrScheme>
    <a:fontScheme name="Hardcover">
      <a:majorFont>
        <a:latin typeface="Book Antiqua"/>
        <a:ea typeface=""/>
        <a:cs typeface=""/>
        <a:font script="Grek" typeface="Times New Roman"/>
        <a:font script="Cyrl" typeface="Times New Roman"/>
        <a:font script="Jpan" typeface="HGS明朝E"/>
        <a:font script="Hang" typeface="궁서"/>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Book Antiqua"/>
        <a:ea typeface=""/>
        <a:cs typeface=""/>
        <a:font script="Grek" typeface="Times New Roman"/>
        <a:font script="Cyrl" typeface="Times New Roman"/>
        <a:font script="Jpan" typeface="HGS明朝E"/>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Hardcover">
      <a:fillStyleLst>
        <a:solidFill>
          <a:schemeClr val="phClr"/>
        </a:solidFill>
        <a:solidFill>
          <a:schemeClr val="phClr">
            <a:tint val="68000"/>
            <a:shade val="94000"/>
            <a:satMod val="300000"/>
            <a:lumMod val="110000"/>
          </a:schemeClr>
        </a:solidFill>
        <a:gradFill rotWithShape="1">
          <a:gsLst>
            <a:gs pos="0">
              <a:schemeClr val="phClr">
                <a:tint val="94000"/>
                <a:satMod val="180000"/>
                <a:lumMod val="98000"/>
              </a:schemeClr>
            </a:gs>
            <a:gs pos="100000">
              <a:schemeClr val="phClr">
                <a:satMod val="130000"/>
              </a:schemeClr>
            </a:gs>
          </a:gsLst>
          <a:lin ang="5160000" scaled="0"/>
        </a:gradFill>
      </a:fillStyleLst>
      <a:lnStyleLst>
        <a:ln w="12700" cap="flat" cmpd="sng" algn="ctr">
          <a:solidFill>
            <a:schemeClr val="phClr">
              <a:shade val="90000"/>
              <a:lumMod val="90000"/>
            </a:schemeClr>
          </a:solidFill>
          <a:prstDash val="solid"/>
        </a:ln>
        <a:ln w="19050" cap="flat" cmpd="sng" algn="ctr">
          <a:solidFill>
            <a:schemeClr val="phClr">
              <a:shade val="75000"/>
              <a:lumMod val="90000"/>
            </a:schemeClr>
          </a:solidFill>
          <a:prstDash val="solid"/>
        </a:ln>
        <a:ln w="25400" cap="flat" cmpd="sng" algn="ctr">
          <a:solidFill>
            <a:schemeClr val="phClr"/>
          </a:solidFill>
          <a:prstDash val="solid"/>
        </a:ln>
      </a:lnStyleLst>
      <a:effectStyleLst>
        <a:effectStyle>
          <a:effectLst>
            <a:outerShdw blurRad="38100" dist="12700" dir="5400000" rotWithShape="0">
              <a:srgbClr val="000000">
                <a:alpha val="15000"/>
              </a:srgbClr>
            </a:outerShdw>
          </a:effectLst>
        </a:effectStyle>
        <a:effectStyle>
          <a:effectLst>
            <a:outerShdw blurRad="50800" dist="25400" dir="5400000" rotWithShape="0">
              <a:srgbClr val="000000">
                <a:alpha val="46000"/>
              </a:srgbClr>
            </a:outerShdw>
          </a:effectLst>
        </a:effectStyle>
        <a:effectStyle>
          <a:effectLst>
            <a:outerShdw blurRad="50800" dist="25400" dir="5400000" rotWithShape="0">
              <a:srgbClr val="000000">
                <a:alpha val="48000"/>
              </a:srgbClr>
            </a:outerShdw>
          </a:effectLst>
          <a:scene3d>
            <a:camera prst="orthographicFront">
              <a:rot lat="0" lon="0" rev="0"/>
            </a:camera>
            <a:lightRig rig="threePt" dir="tl">
              <a:rot lat="0" lon="0" rev="2400000"/>
            </a:lightRig>
          </a:scene3d>
          <a:sp3d>
            <a:bevelT w="25400" h="25400"/>
          </a:sp3d>
        </a:effectStyle>
      </a:effectStyleLst>
      <a:bgFillStyleLst>
        <a:solidFill>
          <a:schemeClr val="phClr">
            <a:tint val="96000"/>
            <a:lumMod val="110000"/>
          </a:schemeClr>
        </a:solidFill>
        <a:blipFill rotWithShape="1">
          <a:blip xmlns:r="http://schemas.openxmlformats.org/officeDocument/2006/relationships" r:embed="rId1">
            <a:duotone>
              <a:schemeClr val="phClr">
                <a:tint val="93000"/>
                <a:shade val="20000"/>
              </a:schemeClr>
              <a:schemeClr val="phClr">
                <a:tint val="90000"/>
                <a:shade val="85000"/>
                <a:satMod val="115000"/>
              </a:schemeClr>
            </a:duotone>
          </a:blip>
          <a:tile tx="0" ty="0" sx="60000" sy="60000" flip="none" algn="tl"/>
        </a:blipFill>
        <a:blipFill rotWithShape="1">
          <a:blip xmlns:r="http://schemas.openxmlformats.org/officeDocument/2006/relationships" r:embed="rId2">
            <a:duotone>
              <a:schemeClr val="phClr">
                <a:shade val="50000"/>
                <a:satMod val="340000"/>
                <a:lumMod val="40000"/>
              </a:schemeClr>
              <a:schemeClr val="phClr">
                <a:tint val="92000"/>
                <a:shade val="94000"/>
                <a:hueMod val="110000"/>
                <a:satMod val="236000"/>
                <a:lumMod val="120000"/>
              </a:schemeClr>
            </a:duotone>
          </a:blip>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Hardcover</Template>
  <TotalTime>141</TotalTime>
  <Words>648</Words>
  <Application>Microsoft Office PowerPoint</Application>
  <PresentationFormat>On-screen Show (4:3)</PresentationFormat>
  <Paragraphs>29</Paragraphs>
  <Slides>12</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12</vt:i4>
      </vt:variant>
    </vt:vector>
  </HeadingPairs>
  <TitlesOfParts>
    <vt:vector size="18" baseType="lpstr">
      <vt:lpstr>Book Antiqua</vt:lpstr>
      <vt:lpstr>Calibri</vt:lpstr>
      <vt:lpstr>Californian FB</vt:lpstr>
      <vt:lpstr>Modern No. 20</vt:lpstr>
      <vt:lpstr>Wingdings</vt:lpstr>
      <vt:lpstr>Hardcover</vt:lpstr>
      <vt:lpstr>Farming on the Great Plains</vt:lpstr>
      <vt:lpstr>The Soil of the Great Plains</vt:lpstr>
      <vt:lpstr>Sod Houses</vt:lpstr>
      <vt:lpstr>Railroads Advertised th Land as Far as Europe.</vt:lpstr>
      <vt:lpstr>The Homestead Act - 1862</vt:lpstr>
      <vt:lpstr>The Homestead Act of 1862</vt:lpstr>
      <vt:lpstr>John Deere’s Inventions</vt:lpstr>
      <vt:lpstr>“Exodusters” </vt:lpstr>
      <vt:lpstr>“Exodusters” </vt:lpstr>
      <vt:lpstr>Overproduction                    Low Prices!</vt:lpstr>
      <vt:lpstr>Closing the Frontier</vt:lpstr>
      <vt:lpstr>Frederick Jackson Turner</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Farming on the Great Plains</dc:title>
  <dc:creator>Adam</dc:creator>
  <cp:lastModifiedBy>Adam Henry</cp:lastModifiedBy>
  <cp:revision>8</cp:revision>
  <dcterms:created xsi:type="dcterms:W3CDTF">2016-02-19T01:11:37Z</dcterms:created>
  <dcterms:modified xsi:type="dcterms:W3CDTF">2016-02-23T19:26:14Z</dcterms:modified>
</cp:coreProperties>
</file>